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59" r:id="rId7"/>
    <p:sldId id="260" r:id="rId8"/>
    <p:sldId id="261" r:id="rId9"/>
    <p:sldId id="262" r:id="rId10"/>
    <p:sldId id="263" r:id="rId11"/>
    <p:sldId id="264" r:id="rId12"/>
    <p:sldId id="268" r:id="rId13"/>
    <p:sldId id="265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DC54-965A-4DB1-9DF0-86795EFC8788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31296-93D4-4A09-868E-64EBF9E40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DC54-965A-4DB1-9DF0-86795EFC8788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31296-93D4-4A09-868E-64EBF9E40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DC54-965A-4DB1-9DF0-86795EFC8788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31296-93D4-4A09-868E-64EBF9E40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DC54-965A-4DB1-9DF0-86795EFC8788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31296-93D4-4A09-868E-64EBF9E40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DC54-965A-4DB1-9DF0-86795EFC8788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31296-93D4-4A09-868E-64EBF9E40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DC54-965A-4DB1-9DF0-86795EFC8788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31296-93D4-4A09-868E-64EBF9E40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DC54-965A-4DB1-9DF0-86795EFC8788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31296-93D4-4A09-868E-64EBF9E40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DC54-965A-4DB1-9DF0-86795EFC8788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31296-93D4-4A09-868E-64EBF9E40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DC54-965A-4DB1-9DF0-86795EFC8788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31296-93D4-4A09-868E-64EBF9E40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DC54-965A-4DB1-9DF0-86795EFC8788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31296-93D4-4A09-868E-64EBF9E40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DC54-965A-4DB1-9DF0-86795EFC8788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31296-93D4-4A09-868E-64EBF9E40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4DC54-965A-4DB1-9DF0-86795EFC8788}" type="datetimeFigureOut">
              <a:rPr lang="ru-RU" smtClean="0"/>
              <a:pPr/>
              <a:t>04.02.2025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31296-93D4-4A09-868E-64EBF9E40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Структура и содержание рабочей программы учителя-логопеда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869160"/>
            <a:ext cx="3848472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Подготовил: руководитель ММО учителей логопедов </a:t>
            </a:r>
            <a:r>
              <a:rPr lang="ru-RU" sz="2400" dirty="0" err="1" smtClean="0">
                <a:solidFill>
                  <a:schemeClr val="tx1"/>
                </a:solidFill>
              </a:rPr>
              <a:t>Искитимского</a:t>
            </a:r>
            <a:r>
              <a:rPr lang="ru-RU" sz="2400" dirty="0" smtClean="0">
                <a:solidFill>
                  <a:schemeClr val="tx1"/>
                </a:solidFill>
              </a:rPr>
              <a:t> района </a:t>
            </a:r>
            <a:r>
              <a:rPr lang="ru-RU" sz="2400" dirty="0" err="1" smtClean="0">
                <a:solidFill>
                  <a:schemeClr val="tx1"/>
                </a:solidFill>
              </a:rPr>
              <a:t>Пермякова</a:t>
            </a:r>
            <a:r>
              <a:rPr lang="ru-RU" sz="2400" dirty="0" smtClean="0">
                <a:solidFill>
                  <a:schemeClr val="tx1"/>
                </a:solidFill>
              </a:rPr>
              <a:t> И.Д.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4670" t="15750" r="39122" b="14361"/>
          <a:stretch>
            <a:fillRect/>
          </a:stretch>
        </p:blipFill>
        <p:spPr bwMode="auto">
          <a:xfrm>
            <a:off x="323528" y="2636912"/>
            <a:ext cx="4572000" cy="3887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Основное </a:t>
            </a:r>
            <a:r>
              <a:rPr lang="ru-RU" sz="3100" b="1" dirty="0"/>
              <a:t>содержание коррекционного курса</a:t>
            </a:r>
            <a:br>
              <a:rPr lang="ru-RU" sz="3100" b="1" dirty="0"/>
            </a:br>
            <a:r>
              <a:rPr lang="ru-RU" sz="3100" b="1" dirty="0"/>
              <a:t>«Коррекционно-развивающие </a:t>
            </a:r>
            <a:r>
              <a:rPr lang="ru-RU" sz="3100" b="1" dirty="0" smtClean="0"/>
              <a:t>занятия» </a:t>
            </a:r>
            <a:r>
              <a:rPr lang="ru-RU" sz="3100" b="1" dirty="0"/>
              <a:t>(логопедические) по годам обучения</a:t>
            </a:r>
            <a:r>
              <a:rPr lang="ru-RU" dirty="0"/>
              <a:t/>
            </a:r>
            <a:br>
              <a:rPr lang="ru-RU" dirty="0"/>
            </a:br>
            <a:r>
              <a:rPr lang="ru-RU" sz="1800" b="1" dirty="0" smtClean="0"/>
              <a:t>5 </a:t>
            </a:r>
            <a:r>
              <a:rPr lang="ru-RU" sz="1800" b="1" dirty="0"/>
              <a:t>КЛАСС</a:t>
            </a:r>
            <a:br>
              <a:rPr lang="ru-RU" sz="1800" b="1" dirty="0"/>
            </a:br>
            <a:r>
              <a:rPr lang="ru-RU" sz="1800" i="1" dirty="0"/>
              <a:t>(первый год обучения на уровне основного общего образования)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     Модуль </a:t>
            </a:r>
            <a:r>
              <a:rPr lang="ru-RU" b="1" dirty="0"/>
              <a:t>«Совершенствование фонетико-фонематической стороны речи. Фонетика, орфоэпия, графика»</a:t>
            </a:r>
          </a:p>
          <a:p>
            <a:pPr>
              <a:buNone/>
            </a:pPr>
            <a:r>
              <a:rPr lang="ru-RU" dirty="0" smtClean="0"/>
              <a:t>    Звуки </a:t>
            </a:r>
            <a:r>
              <a:rPr lang="ru-RU" dirty="0"/>
              <a:t>и буквы. Различение звуков в речи и букв на письме (по фонетическому сходству). Различение букв (по оптическому и кинетическому сходству). Слогообразующая роль гласных. Типы слогов. Ударение. Смыслоразличительная и </a:t>
            </a:r>
            <a:r>
              <a:rPr lang="ru-RU" dirty="0" err="1"/>
              <a:t>форморазличительная</a:t>
            </a:r>
            <a:r>
              <a:rPr lang="ru-RU" dirty="0"/>
              <a:t> роль ударения. Практикум по развитию произношения и навыков чтения.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ТЕМАТИЧЕСКОЕ </a:t>
            </a:r>
            <a:r>
              <a:rPr lang="ru-RU" sz="3100" b="1" dirty="0"/>
              <a:t>ПЛАНИРОВАНИЕ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000" b="1" dirty="0" smtClean="0"/>
              <a:t> (С </a:t>
            </a:r>
            <a:r>
              <a:rPr lang="ru-RU" sz="2000" b="1" dirty="0"/>
              <a:t>УКАЗАНИЕМ АКАДЕМИЧЕСКИХ ЧАСОВ НА ИЗУЧЕНИЕ КАЖДОЙ </a:t>
            </a:r>
            <a:r>
              <a:rPr lang="ru-RU" sz="2000" b="1" dirty="0" smtClean="0"/>
              <a:t>ТЕМЫ, а также часы на проведение диагностических мероприятий)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l="27391" t="25219" r="22247" b="10797"/>
          <a:stretch>
            <a:fillRect/>
          </a:stretch>
        </p:blipFill>
        <p:spPr bwMode="auto">
          <a:xfrm>
            <a:off x="899592" y="1484784"/>
            <a:ext cx="7522502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Система оценки планируемых результатов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Текущий контроль: </a:t>
            </a:r>
            <a:r>
              <a:rPr lang="ru-RU" dirty="0" smtClean="0"/>
              <a:t>диагностика - тесты, </a:t>
            </a:r>
            <a:r>
              <a:rPr lang="ru-RU" dirty="0" err="1" smtClean="0"/>
              <a:t>опросники</a:t>
            </a:r>
            <a:r>
              <a:rPr lang="ru-RU" dirty="0" smtClean="0"/>
              <a:t>, наблюдение за речевой деятельностью детей на занятиях. </a:t>
            </a:r>
          </a:p>
          <a:p>
            <a:r>
              <a:rPr lang="ru-RU" b="1" dirty="0" smtClean="0"/>
              <a:t>Промежуточная аттестация: </a:t>
            </a:r>
            <a:r>
              <a:rPr lang="ru-RU" dirty="0" smtClean="0"/>
              <a:t>мониторинг - регулярная оценка динамики речевого развития детей с помощью различных методов, проведение логопедической диагностики в конце каждого учебного периода.</a:t>
            </a:r>
          </a:p>
          <a:p>
            <a:r>
              <a:rPr lang="ru-RU" b="1" dirty="0" smtClean="0"/>
              <a:t>Итоговая аттестация: </a:t>
            </a:r>
            <a:r>
              <a:rPr lang="ru-RU" dirty="0" smtClean="0"/>
              <a:t>оценка результатов - анализ достижений обучающихся по окончании коррекционного курса, проведение логопедической диагностики в конце учебного года.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КИМ или оценочные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Приложения (тексты диктантов, списывания, логопедический мониторинг).</a:t>
            </a:r>
          </a:p>
          <a:p>
            <a:pPr>
              <a:buFontTx/>
              <a:buChar char="-"/>
            </a:pPr>
            <a:r>
              <a:rPr lang="ru-RU" dirty="0" smtClean="0"/>
              <a:t>Ключи и критерии оценивания работы (</a:t>
            </a:r>
            <a:r>
              <a:rPr lang="ru-RU" b="1" dirty="0" smtClean="0"/>
              <a:t>формулировки уровня речевой готовности: </a:t>
            </a:r>
            <a:r>
              <a:rPr lang="ru-RU" u="sng" dirty="0" smtClean="0"/>
              <a:t>норма</a:t>
            </a:r>
            <a:r>
              <a:rPr lang="ru-RU" dirty="0" smtClean="0"/>
              <a:t>, </a:t>
            </a:r>
            <a:r>
              <a:rPr lang="ru-RU" u="sng" dirty="0" smtClean="0"/>
              <a:t>чуть ниже нормы</a:t>
            </a:r>
            <a:r>
              <a:rPr lang="ru-RU" dirty="0" smtClean="0"/>
              <a:t>, </a:t>
            </a:r>
            <a:r>
              <a:rPr lang="ru-RU" u="sng" dirty="0" smtClean="0"/>
              <a:t>значительно ниже нормы</a:t>
            </a:r>
            <a:r>
              <a:rPr lang="ru-RU" dirty="0" smtClean="0"/>
              <a:t>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9643" t="25219" r="41063" b="21625"/>
          <a:stretch>
            <a:fillRect/>
          </a:stretch>
        </p:blipFill>
        <p:spPr bwMode="auto">
          <a:xfrm>
            <a:off x="5640944" y="4193704"/>
            <a:ext cx="35030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https://mail.yandex.ru/message_part/1738586535868.jpg?_uid=149132234&amp;name=1738586535868.jpg&amp;hid=1.2&amp;ids=188588234396164842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mail.yandex.ru/message_part/1738586535868.jpg?_uid=149132234&amp;name=1738586535868.jpg&amp;hid=1.2&amp;ids=188588234396164842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mail.yandex.ru/message_part/1738586535868.jpg?_uid=149132234&amp;name=1738586535868.jpg&amp;hid=1.2&amp;ids=188588234396164842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https://mail.yandex.ru/message_part/1738586535868.jpg?_uid=149132234&amp;name=1738586535868.jpg&amp;hid=1.2&amp;ids=188588234396164842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/>
          <a:srcRect l="23517" t="20297" r="21140" b="25563"/>
          <a:stretch>
            <a:fillRect/>
          </a:stretch>
        </p:blipFill>
        <p:spPr bwMode="auto">
          <a:xfrm>
            <a:off x="0" y="764704"/>
            <a:ext cx="9164655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Нормативно-правовая база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72816"/>
            <a:ext cx="33843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Федеральный закон от 29.12.2012 г. N 273-ФЗ</a:t>
            </a:r>
          </a:p>
          <a:p>
            <a:r>
              <a:rPr lang="ru-RU" dirty="0"/>
              <a:t>"Об образовании в Российской Федерации"</a:t>
            </a:r>
          </a:p>
          <a:p>
            <a:r>
              <a:rPr lang="ru-RU" dirty="0"/>
              <a:t>Федеральный государственный</a:t>
            </a:r>
          </a:p>
          <a:p>
            <a:r>
              <a:rPr lang="ru-RU" dirty="0"/>
              <a:t>образовательный стандарт </a:t>
            </a:r>
            <a:r>
              <a:rPr lang="ru-RU" dirty="0" smtClean="0"/>
              <a:t>дошкольного</a:t>
            </a:r>
            <a:endParaRPr lang="ru-RU" dirty="0"/>
          </a:p>
          <a:p>
            <a:r>
              <a:rPr lang="ru-RU" dirty="0"/>
              <a:t>о</a:t>
            </a:r>
            <a:r>
              <a:rPr lang="ru-RU" dirty="0" smtClean="0"/>
              <a:t>бразования (ФГОС ДО), </a:t>
            </a:r>
            <a:endParaRPr lang="ru-RU" dirty="0"/>
          </a:p>
          <a:p>
            <a:r>
              <a:rPr lang="ru-RU" dirty="0" smtClean="0"/>
              <a:t> начального </a:t>
            </a:r>
            <a:r>
              <a:rPr lang="ru-RU" dirty="0"/>
              <a:t>общего</a:t>
            </a:r>
          </a:p>
          <a:p>
            <a:r>
              <a:rPr lang="ru-RU" dirty="0"/>
              <a:t>образования (ФГОС НОО</a:t>
            </a:r>
            <a:r>
              <a:rPr lang="ru-RU" dirty="0" smtClean="0"/>
              <a:t>),</a:t>
            </a:r>
          </a:p>
          <a:p>
            <a:r>
              <a:rPr lang="ru-RU" dirty="0" smtClean="0"/>
              <a:t> основного общего образования (ФГОС ООО)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1225689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Приказ Министерства образования и науки</a:t>
            </a:r>
          </a:p>
          <a:p>
            <a:r>
              <a:rPr lang="ru-RU" dirty="0"/>
              <a:t>Российской Федерации от 31.07.2014 г. N 732</a:t>
            </a:r>
          </a:p>
          <a:p>
            <a:r>
              <a:rPr lang="ru-RU" dirty="0"/>
              <a:t>"Об утверждении федерального</a:t>
            </a:r>
          </a:p>
          <a:p>
            <a:r>
              <a:rPr lang="ru-RU" dirty="0"/>
              <a:t>государственного образовательного стандарта</a:t>
            </a:r>
          </a:p>
          <a:p>
            <a:r>
              <a:rPr lang="ru-RU" dirty="0"/>
              <a:t>дошкольного образования"</a:t>
            </a:r>
          </a:p>
          <a:p>
            <a:r>
              <a:rPr lang="ru-RU" dirty="0"/>
              <a:t>Приказ Министерства образования и науки</a:t>
            </a:r>
          </a:p>
          <a:p>
            <a:r>
              <a:rPr lang="ru-RU" dirty="0"/>
              <a:t>Российской Федерации от 06.10.2009 г. N 373</a:t>
            </a:r>
          </a:p>
          <a:p>
            <a:r>
              <a:rPr lang="ru-RU" dirty="0"/>
              <a:t>"Об утверждении и введении в действие</a:t>
            </a:r>
          </a:p>
          <a:p>
            <a:r>
              <a:rPr lang="ru-RU" dirty="0"/>
              <a:t>федерального государственного</a:t>
            </a:r>
          </a:p>
          <a:p>
            <a:r>
              <a:rPr lang="ru-RU" dirty="0"/>
              <a:t>образовательного стандарта начального </a:t>
            </a:r>
            <a:r>
              <a:rPr lang="ru-RU" dirty="0" smtClean="0"/>
              <a:t>общего и основного общего </a:t>
            </a:r>
            <a:endParaRPr lang="ru-RU" dirty="0"/>
          </a:p>
          <a:p>
            <a:r>
              <a:rPr lang="ru-RU" dirty="0"/>
              <a:t>образования"</a:t>
            </a:r>
          </a:p>
          <a:p>
            <a:r>
              <a:rPr lang="ru-RU" dirty="0" err="1"/>
              <a:t>СанПиН</a:t>
            </a:r>
            <a:r>
              <a:rPr lang="ru-RU" dirty="0"/>
              <a:t> 2.4.1.3049-13 "Санитарно-</a:t>
            </a:r>
          </a:p>
          <a:p>
            <a:r>
              <a:rPr lang="ru-RU" dirty="0"/>
              <a:t>эпидемиологические требования к </a:t>
            </a:r>
            <a:r>
              <a:rPr lang="ru-RU" dirty="0" smtClean="0"/>
              <a:t>устройству, содержанию </a:t>
            </a:r>
            <a:r>
              <a:rPr lang="ru-RU" dirty="0"/>
              <a:t>и организации режима </a:t>
            </a:r>
            <a:r>
              <a:rPr lang="ru-RU" dirty="0" smtClean="0"/>
              <a:t>работы дошкольных и образовательных </a:t>
            </a:r>
            <a:r>
              <a:rPr lang="ru-RU" dirty="0"/>
              <a:t>организаций"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Рабочая программа учителя-логопеда это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документ, который </a:t>
            </a:r>
            <a:r>
              <a:rPr lang="ru-RU" dirty="0"/>
              <a:t>определяет цели, </a:t>
            </a:r>
            <a:r>
              <a:rPr lang="ru-RU" dirty="0" smtClean="0"/>
              <a:t>задачи, содержание</a:t>
            </a:r>
            <a:r>
              <a:rPr lang="ru-RU" dirty="0"/>
              <a:t>, </a:t>
            </a:r>
            <a:r>
              <a:rPr lang="ru-RU" dirty="0" smtClean="0"/>
              <a:t>формы, методы </a:t>
            </a:r>
            <a:r>
              <a:rPr lang="ru-RU" dirty="0"/>
              <a:t>и средства логопедической работы с детьми </a:t>
            </a:r>
            <a:r>
              <a:rPr lang="ru-RU" dirty="0" smtClean="0"/>
              <a:t>с нарушениями </a:t>
            </a:r>
            <a:r>
              <a:rPr lang="ru-RU" dirty="0"/>
              <a:t>речи. Она разрабатывается с </a:t>
            </a:r>
            <a:r>
              <a:rPr lang="ru-RU" dirty="0" smtClean="0"/>
              <a:t>учетом возрастных </a:t>
            </a:r>
            <a:r>
              <a:rPr lang="ru-RU" dirty="0"/>
              <a:t>особенностей детей, уровня их </a:t>
            </a:r>
            <a:r>
              <a:rPr lang="ru-RU" dirty="0" smtClean="0"/>
              <a:t>речевого развития</a:t>
            </a:r>
            <a:r>
              <a:rPr lang="ru-RU" dirty="0"/>
              <a:t>, диагностических данных, а также </a:t>
            </a:r>
            <a:r>
              <a:rPr lang="ru-RU" dirty="0" smtClean="0"/>
              <a:t>требований Федерального </a:t>
            </a:r>
            <a:r>
              <a:rPr lang="ru-RU" dirty="0"/>
              <a:t>государственного </a:t>
            </a:r>
            <a:r>
              <a:rPr lang="ru-RU" dirty="0" smtClean="0"/>
              <a:t>образовательного стандарта и ФАОП.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0196" t="16360" r="41063" b="15719"/>
          <a:stretch>
            <a:fillRect/>
          </a:stretch>
        </p:blipFill>
        <p:spPr bwMode="auto">
          <a:xfrm>
            <a:off x="6514143" y="4265712"/>
            <a:ext cx="262985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РП должна быть ориентирована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ru-RU" dirty="0" smtClean="0"/>
              <a:t>на детей с ООП (дети-мигранты, </a:t>
            </a:r>
            <a:r>
              <a:rPr lang="ru-RU" dirty="0" err="1" smtClean="0"/>
              <a:t>нормотипичные</a:t>
            </a:r>
            <a:r>
              <a:rPr lang="ru-RU" dirty="0" smtClean="0"/>
              <a:t> с отдельными </a:t>
            </a:r>
            <a:r>
              <a:rPr lang="ru-RU" dirty="0" err="1" smtClean="0"/>
              <a:t>звукопроизносительными</a:t>
            </a:r>
            <a:r>
              <a:rPr lang="ru-RU" dirty="0" smtClean="0"/>
              <a:t> нарушениями),</a:t>
            </a:r>
          </a:p>
          <a:p>
            <a:r>
              <a:rPr lang="ru-RU" dirty="0" smtClean="0"/>
              <a:t>на первичный речевой дефект (ОНР, СНР, ТНР, ФФНР, ФНР),</a:t>
            </a:r>
          </a:p>
          <a:p>
            <a:r>
              <a:rPr lang="ru-RU" dirty="0"/>
              <a:t>н</a:t>
            </a:r>
            <a:r>
              <a:rPr lang="ru-RU" dirty="0" smtClean="0"/>
              <a:t>а вторичный психологический дефект (ЗПР, УО (ИН)).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Содержание РП должно быть последовательно и логично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Развитие фонематических процессов (слуха, восприятия, анализа и синтеза, представлений.</a:t>
            </a:r>
          </a:p>
          <a:p>
            <a:r>
              <a:rPr lang="ru-RU" dirty="0" smtClean="0"/>
              <a:t>Развитие артикуляционной моторики.</a:t>
            </a:r>
          </a:p>
          <a:p>
            <a:r>
              <a:rPr lang="ru-RU" dirty="0" smtClean="0"/>
              <a:t>Формирование звукопроизношения (постановка, автоматизация, дифференциация).</a:t>
            </a:r>
          </a:p>
          <a:p>
            <a:r>
              <a:rPr lang="ru-RU" dirty="0" smtClean="0"/>
              <a:t>Развитие и совершенствование лексического компонента.</a:t>
            </a:r>
          </a:p>
          <a:p>
            <a:r>
              <a:rPr lang="ru-RU" dirty="0" smtClean="0"/>
              <a:t>Развитие грамматического строя речи.</a:t>
            </a:r>
          </a:p>
          <a:p>
            <a:r>
              <a:rPr lang="ru-RU" dirty="0" smtClean="0"/>
              <a:t>Развитие связной речи.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225515"/>
            <a:ext cx="828092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бюджетное общеобразовательное учреждение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«Средняя общеобразовательная школа д.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Шибково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Искитимского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района Новосибирской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Утверждаю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Директор МБОУ «СОШ д.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Шибково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_________________ Ю.В. Легостаева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_______________________________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Программа коррекционного курса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«Логопедические занятия»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обучающихся с ОВЗ (ЗПР),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часть адаптированной образовательной и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программы ООО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«Коррекция письменной речи: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дисграфия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дислексия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дизорфография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5-9 классов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Составитель: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Пермякова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И.Д.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                                   учитель-логопед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endParaRPr lang="ru-RU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endParaRPr lang="ru-RU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2024 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Пояснительная записка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перечисляется </a:t>
            </a:r>
            <a:r>
              <a:rPr lang="ru-RU" b="1" dirty="0" smtClean="0">
                <a:solidFill>
                  <a:srgbClr val="FF0000"/>
                </a:solidFill>
              </a:rPr>
              <a:t>нормативно-правовая база </a:t>
            </a:r>
            <a:r>
              <a:rPr lang="ru-RU" dirty="0" smtClean="0"/>
              <a:t>(от министерства образования до ОУ), раскрывается </a:t>
            </a:r>
            <a:r>
              <a:rPr lang="ru-RU" b="1" dirty="0" smtClean="0">
                <a:solidFill>
                  <a:srgbClr val="FF0000"/>
                </a:solidFill>
              </a:rPr>
              <a:t>актуальность</a:t>
            </a:r>
            <a:r>
              <a:rPr lang="ru-RU" dirty="0" smtClean="0"/>
              <a:t> программы, ее </a:t>
            </a:r>
            <a:r>
              <a:rPr lang="ru-RU" b="1" dirty="0" smtClean="0">
                <a:solidFill>
                  <a:srgbClr val="FF0000"/>
                </a:solidFill>
              </a:rPr>
              <a:t>цели </a:t>
            </a:r>
            <a:r>
              <a:rPr lang="ru-RU" dirty="0" smtClean="0"/>
              <a:t> и </a:t>
            </a:r>
            <a:r>
              <a:rPr lang="ru-RU" b="1" dirty="0" smtClean="0">
                <a:solidFill>
                  <a:srgbClr val="FF0000"/>
                </a:solidFill>
              </a:rPr>
              <a:t>задачи</a:t>
            </a:r>
            <a:r>
              <a:rPr lang="ru-RU" dirty="0" smtClean="0"/>
              <a:t>, дается краткая </a:t>
            </a:r>
            <a:r>
              <a:rPr lang="ru-RU" b="1" dirty="0" smtClean="0">
                <a:solidFill>
                  <a:srgbClr val="FF0000"/>
                </a:solidFill>
              </a:rPr>
              <a:t>характеристика</a:t>
            </a:r>
            <a:r>
              <a:rPr lang="ru-RU" dirty="0" smtClean="0"/>
              <a:t> контингента </a:t>
            </a:r>
            <a:r>
              <a:rPr lang="ru-RU" dirty="0" err="1" smtClean="0"/>
              <a:t>об-ся,а</a:t>
            </a:r>
            <a:r>
              <a:rPr lang="ru-RU" dirty="0" smtClean="0"/>
              <a:t> также описываются основные </a:t>
            </a:r>
            <a:r>
              <a:rPr lang="ru-RU" b="1" dirty="0" smtClean="0">
                <a:solidFill>
                  <a:srgbClr val="FF0000"/>
                </a:solidFill>
              </a:rPr>
              <a:t>принципы</a:t>
            </a:r>
            <a:r>
              <a:rPr lang="ru-RU" dirty="0" smtClean="0"/>
              <a:t> работы учителя-логопеда, объясняются </a:t>
            </a:r>
            <a:r>
              <a:rPr lang="ru-RU" b="1" dirty="0" smtClean="0">
                <a:solidFill>
                  <a:srgbClr val="FF0000"/>
                </a:solidFill>
              </a:rPr>
              <a:t>методы</a:t>
            </a:r>
            <a:r>
              <a:rPr lang="ru-RU" dirty="0" smtClean="0"/>
              <a:t> и </a:t>
            </a:r>
            <a:r>
              <a:rPr lang="ru-RU" b="1" dirty="0" smtClean="0">
                <a:solidFill>
                  <a:srgbClr val="FF0000"/>
                </a:solidFill>
              </a:rPr>
              <a:t>средства</a:t>
            </a:r>
            <a:r>
              <a:rPr lang="ru-RU" dirty="0" smtClean="0"/>
              <a:t>, используемые для реализации программы, а также указываются основные </a:t>
            </a:r>
            <a:r>
              <a:rPr lang="ru-RU" b="1" dirty="0" smtClean="0">
                <a:solidFill>
                  <a:srgbClr val="FF0000"/>
                </a:solidFill>
              </a:rPr>
              <a:t>требования</a:t>
            </a:r>
            <a:r>
              <a:rPr lang="ru-RU" dirty="0" smtClean="0"/>
              <a:t> к обучающимся, </a:t>
            </a:r>
            <a:r>
              <a:rPr lang="ru-RU" b="1" dirty="0" smtClean="0">
                <a:solidFill>
                  <a:srgbClr val="FF0000"/>
                </a:solidFill>
              </a:rPr>
              <a:t>форма</a:t>
            </a:r>
            <a:r>
              <a:rPr lang="ru-RU" dirty="0" smtClean="0"/>
              <a:t> организации занятий и их </a:t>
            </a:r>
            <a:r>
              <a:rPr lang="ru-RU" b="1" dirty="0" smtClean="0">
                <a:solidFill>
                  <a:srgbClr val="FF0000"/>
                </a:solidFill>
              </a:rPr>
              <a:t>периодичность</a:t>
            </a:r>
            <a:r>
              <a:rPr lang="ru-RU" dirty="0" smtClean="0"/>
              <a:t> и </a:t>
            </a:r>
            <a:r>
              <a:rPr lang="ru-RU" b="1" dirty="0" smtClean="0">
                <a:solidFill>
                  <a:srgbClr val="FF0000"/>
                </a:solidFill>
              </a:rPr>
              <a:t>продолжительность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ПЛАНИРУЕМЫЕ </a:t>
            </a:r>
            <a:r>
              <a:rPr lang="ru-RU" sz="3100" b="1" dirty="0"/>
              <a:t>РЕЗУЛЬТАТЫ ОСВОЕНИЯ КОРРЕКЦИОННОГО КУРСА</a:t>
            </a:r>
            <a:br>
              <a:rPr lang="ru-RU" sz="3100" b="1" dirty="0"/>
            </a:br>
            <a:r>
              <a:rPr lang="ru-RU" sz="3100" b="1" dirty="0"/>
              <a:t>«КОРРЕКЦИОННО-РАЗВИВАЮЩИЕ ЗАНЯТИЯ (ЛОГОПЕДИЧЕСКИЕ)»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В </a:t>
            </a:r>
            <a:r>
              <a:rPr lang="ru-RU" dirty="0"/>
              <a:t>результате освоения коррекционного курса «</a:t>
            </a:r>
            <a:r>
              <a:rPr lang="ru-RU" dirty="0" err="1"/>
              <a:t>Коррекционно</a:t>
            </a:r>
            <a:r>
              <a:rPr lang="ru-RU" dirty="0"/>
              <a:t>- развивающие занятия (логопедические)» </a:t>
            </a:r>
            <a:r>
              <a:rPr lang="ru-RU" dirty="0">
                <a:solidFill>
                  <a:srgbClr val="FF0000"/>
                </a:solidFill>
              </a:rPr>
              <a:t>осуществляется формирование речевой компетенции </a:t>
            </a:r>
            <a:r>
              <a:rPr lang="ru-RU" dirty="0" smtClean="0">
                <a:solidFill>
                  <a:srgbClr val="FF0000"/>
                </a:solidFill>
              </a:rPr>
              <a:t>обучающихся</a:t>
            </a:r>
            <a:r>
              <a:rPr lang="ru-RU" dirty="0">
                <a:solidFill>
                  <a:srgbClr val="FF0000"/>
                </a:solidFill>
              </a:rPr>
              <a:t>, развитие и совершенствование навыков речевого общения, обогащение лексического запаса и языковых средств общения, преодоление и/или ослабление нарушений чтения и письма, формирование мотивации к самоконтролю собственной речи и саморазвитию коммуникативных компетенций.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СОДЕРЖАНИЕ </a:t>
            </a:r>
            <a:r>
              <a:rPr lang="ru-RU" sz="3100" b="1" dirty="0"/>
              <a:t>КОРРЕКЦИОННОГО КУРСА</a:t>
            </a:r>
            <a:br>
              <a:rPr lang="ru-RU" sz="3100" b="1" dirty="0"/>
            </a:br>
            <a:r>
              <a:rPr lang="ru-RU" sz="3100" b="1" dirty="0"/>
              <a:t>«Логопедические занятия»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Содержание </a:t>
            </a:r>
            <a:r>
              <a:rPr lang="ru-RU" dirty="0"/>
              <a:t>коррекционного курса «Коррекционно-развивающие занятия (логопедические)» строится в строгом соответствии с требованиями к результату изучения учебного предмета «Русский язык» и основано на использовании учебного материала.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Логопедическая </a:t>
            </a:r>
            <a:r>
              <a:rPr lang="ru-RU" dirty="0"/>
              <a:t>работа проводится на изучаемом программном материале, при этом специалист уделяет внимание закреплению учебных навыков по учебному предмету «Русский язык» с использованием логопедических приемов.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703</Words>
  <Application>Microsoft Office PowerPoint</Application>
  <PresentationFormat>Экран (4:3)</PresentationFormat>
  <Paragraphs>85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Структура и содержание рабочей программы учителя-логопеда</vt:lpstr>
      <vt:lpstr>Нормативно-правовая база</vt:lpstr>
      <vt:lpstr>Рабочая программа учителя-логопеда это </vt:lpstr>
      <vt:lpstr>РП должна быть ориентирована</vt:lpstr>
      <vt:lpstr>Содержание РП должно быть последовательно и логично</vt:lpstr>
      <vt:lpstr>Слайд 6</vt:lpstr>
      <vt:lpstr>Пояснительная записка</vt:lpstr>
      <vt:lpstr>   ПЛАНИРУЕМЫЕ РЕЗУЛЬТАТЫ ОСВОЕНИЯ КОРРЕКЦИОННОГО КУРСА «КОРРЕКЦИОННО-РАЗВИВАЮЩИЕ ЗАНЯТИЯ (ЛОГОПЕДИЧЕСКИЕ)» </vt:lpstr>
      <vt:lpstr>   СОДЕРЖАНИЕ КОРРЕКЦИОННОГО КУРСА «Логопедические занятия»   </vt:lpstr>
      <vt:lpstr>   Основное содержание коррекционного курса «Коррекционно-развивающие занятия» (логопедические) по годам обучения 5 КЛАСС (первый год обучения на уровне основного общего образования) </vt:lpstr>
      <vt:lpstr>   ТЕМАТИЧЕСКОЕ ПЛАНИРОВАНИЕ   (С УКАЗАНИЕМ АКАДЕМИЧЕСКИХ ЧАСОВ НА ИЗУЧЕНИЕ КАЖДОЙ ТЕМЫ, а также часы на проведение диагностических мероприятий)   </vt:lpstr>
      <vt:lpstr>Система оценки планируемых результатов</vt:lpstr>
      <vt:lpstr>КИМ или оценочные материалы</vt:lpstr>
      <vt:lpstr>Слайд 14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и содержание рабочей программы учителя-логопеда</dc:title>
  <dc:creator>Ирина</dc:creator>
  <cp:lastModifiedBy>Ирина</cp:lastModifiedBy>
  <cp:revision>30</cp:revision>
  <dcterms:created xsi:type="dcterms:W3CDTF">2025-02-03T08:44:03Z</dcterms:created>
  <dcterms:modified xsi:type="dcterms:W3CDTF">2025-02-04T14:39:06Z</dcterms:modified>
</cp:coreProperties>
</file>